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5" r:id="rId4"/>
    <p:sldId id="269" r:id="rId5"/>
    <p:sldId id="270" r:id="rId6"/>
    <p:sldId id="266" r:id="rId7"/>
    <p:sldId id="290" r:id="rId8"/>
    <p:sldId id="271" r:id="rId9"/>
    <p:sldId id="272" r:id="rId10"/>
    <p:sldId id="274" r:id="rId11"/>
    <p:sldId id="267" r:id="rId12"/>
    <p:sldId id="273" r:id="rId13"/>
    <p:sldId id="268" r:id="rId14"/>
    <p:sldId id="275" r:id="rId15"/>
    <p:sldId id="289" r:id="rId16"/>
    <p:sldId id="27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E8F8B-3FF4-4B2A-B68F-4693A37F4331}" v="48" dt="2020-09-12T20:54:00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55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odeling/keys?tabs=data-annotations" TargetMode="External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Relational_database#RDB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ef/core/modeling/keys?tabs=data-annot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atabase_normalization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databases?view=sql-server-ver15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databases/databases?view=sql-server-ver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6000" dirty="0"/>
              <a:t>Relational Database Fundamentals and</a:t>
            </a:r>
            <a:br>
              <a:rPr lang="en-US" sz="6000" dirty="0"/>
            </a:br>
            <a:r>
              <a:rPr lang="en-US" sz="6000" dirty="0"/>
              <a:t>Anomalies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80C-E327-4584-ABC8-F31CD618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Relationships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https://www.tutorialspoint.com/dbms/er_model_basic_concepts.htm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3D1F9A-0038-4418-8A37-97DDD9ED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068726"/>
              </p:ext>
            </p:extLst>
          </p:nvPr>
        </p:nvGraphicFramePr>
        <p:xfrm>
          <a:off x="1118949" y="2019748"/>
          <a:ext cx="100584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656">
                  <a:extLst>
                    <a:ext uri="{9D8B030D-6E8A-4147-A177-3AD203B41FA5}">
                      <a16:colId xmlns:a16="http://schemas.microsoft.com/office/drawing/2014/main" val="2743029114"/>
                    </a:ext>
                  </a:extLst>
                </a:gridCol>
                <a:gridCol w="4178808">
                  <a:extLst>
                    <a:ext uri="{9D8B030D-6E8A-4147-A177-3AD203B41FA5}">
                      <a16:colId xmlns:a16="http://schemas.microsoft.com/office/drawing/2014/main" val="159726333"/>
                    </a:ext>
                  </a:extLst>
                </a:gridCol>
                <a:gridCol w="2916936">
                  <a:extLst>
                    <a:ext uri="{9D8B030D-6E8A-4147-A177-3AD203B41FA5}">
                      <a16:colId xmlns:a16="http://schemas.microsoft.com/office/drawing/2014/main" val="39346285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Cardinality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at most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and vice versa.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entities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B. However, an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can be associated with at most one other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B and vice versa. Use a Cross-Reference Table.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883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1487BA-0956-4FA1-AC54-E0A80E1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50" y="4549132"/>
            <a:ext cx="2955168" cy="201361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86C49-FE7E-40D5-9C09-8A114DE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29" y="4549130"/>
            <a:ext cx="2826510" cy="201361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AE9E6-BE28-4C01-B18D-E289E0E0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4" y="4549130"/>
            <a:ext cx="2853136" cy="198452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949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 – Concepts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D059-94A9-4C6C-9C0B-31D9B7C2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810"/>
            <a:ext cx="10058400" cy="4503007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− “relations” are saved in table format. This format stores the relation among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. A table has rows and columns, where rows represent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and columns represent </a:t>
            </a:r>
            <a:r>
              <a:rPr lang="en-US" sz="2400" b="1" i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− A single row of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, which contains a single record for that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is called a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Relation schema </a:t>
            </a:r>
            <a:r>
              <a:rPr lang="en-US" sz="2400" dirty="0">
                <a:solidFill>
                  <a:schemeClr val="tx1"/>
                </a:solidFill>
              </a:rPr>
              <a:t>− A relation schema describes the relation name (table name), attributes, and their names.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− Each row has one (or more) attributes, chosen as </a:t>
            </a:r>
            <a:r>
              <a:rPr lang="en-US" sz="2400" b="1" i="1" dirty="0">
                <a:solidFill>
                  <a:schemeClr val="tx1"/>
                </a:solidFill>
              </a:rPr>
              <a:t>Primary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. These identify the row in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uniquely.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Composite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Multiple </a:t>
            </a:r>
            <a:r>
              <a:rPr lang="en-US" sz="2400" b="1" i="1" dirty="0">
                <a:solidFill>
                  <a:schemeClr val="tx1"/>
                </a:solidFill>
              </a:rPr>
              <a:t>Candidate Keys </a:t>
            </a:r>
            <a:r>
              <a:rPr lang="en-US" sz="2400" dirty="0">
                <a:solidFill>
                  <a:schemeClr val="tx1"/>
                </a:solidFill>
              </a:rPr>
              <a:t>that together form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Index</a:t>
            </a:r>
            <a:r>
              <a:rPr lang="en-US" sz="2400" dirty="0">
                <a:solidFill>
                  <a:schemeClr val="tx1"/>
                </a:solidFill>
              </a:rPr>
              <a:t> – A unique number given to each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in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to serve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28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7B56-1E01-40B6-9333-AC8D7B2E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6603"/>
            <a:ext cx="993648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Primary and Candidate Keys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https://www.tutorialspoint.com/dbms/er_model_basic_concepts.htm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https://docs.microsoft.com/en-us/ef/core/modeling/keys?tabs=data-annotations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5EEC-FA31-4976-95AC-C577F2BD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2" y="1927952"/>
            <a:ext cx="3780653" cy="447284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− An </a:t>
            </a:r>
            <a:r>
              <a:rPr lang="en-US" sz="2400" b="1" i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 of an entity.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 may have more than one </a:t>
            </a:r>
            <a:r>
              <a:rPr lang="en-US" sz="2400" b="1" i="1" dirty="0">
                <a:solidFill>
                  <a:schemeClr val="tx1"/>
                </a:solidFill>
              </a:rPr>
              <a:t>candidate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− A </a:t>
            </a:r>
            <a:r>
              <a:rPr lang="en-US" sz="2400" b="1" i="1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chosen to uniquely identify the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set(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Foreign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The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of another table. Used to represent to other 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4979-404D-42BF-BFB7-EDC2660B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11ABC-A357-4D42-A250-A04D926D6C4A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8B48-3850-4D4B-8F8A-C1692A690879}"/>
              </a:ext>
            </a:extLst>
          </p:cNvPr>
          <p:cNvSpPr txBox="1"/>
          <p:nvPr/>
        </p:nvSpPr>
        <p:spPr>
          <a:xfrm>
            <a:off x="6262244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4B8C2-A3E8-438A-86B9-2343098B18B1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59E-DB83-47E0-8797-3853E317989A}"/>
              </a:ext>
            </a:extLst>
          </p:cNvPr>
          <p:cNvSpPr/>
          <p:nvPr/>
        </p:nvSpPr>
        <p:spPr>
          <a:xfrm>
            <a:off x="5040630" y="2842352"/>
            <a:ext cx="6516062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D764F-B161-4D09-A2A1-A7A998AB42DE}"/>
              </a:ext>
            </a:extLst>
          </p:cNvPr>
          <p:cNvSpPr txBox="1"/>
          <p:nvPr/>
        </p:nvSpPr>
        <p:spPr>
          <a:xfrm>
            <a:off x="5040630" y="2842352"/>
            <a:ext cx="168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Tuple makes up an 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14BD6-826F-47E3-8936-8FF8D8E55ABE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9087FF-8FF6-4ADC-A50D-8B4E13FCEE04}"/>
              </a:ext>
            </a:extLst>
          </p:cNvPr>
          <p:cNvCxnSpPr>
            <a:cxnSpLocks/>
          </p:cNvCxnSpPr>
          <p:nvPr/>
        </p:nvCxnSpPr>
        <p:spPr>
          <a:xfrm flipH="1" flipV="1">
            <a:off x="7970020" y="5823313"/>
            <a:ext cx="97567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E7B33F-C609-4A92-B075-4F702B07DA4B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579C0B-AB0C-4127-AE82-CF60EB307EDE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19CCE-DDD5-4535-B972-72D8F9529AB7}"/>
              </a:ext>
            </a:extLst>
          </p:cNvPr>
          <p:cNvCxnSpPr>
            <a:cxnSpLocks/>
          </p:cNvCxnSpPr>
          <p:nvPr/>
        </p:nvCxnSpPr>
        <p:spPr>
          <a:xfrm flipV="1">
            <a:off x="9921374" y="5823313"/>
            <a:ext cx="311231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8DC89C-1472-418C-A1E1-BCA557F72BB2}"/>
              </a:ext>
            </a:extLst>
          </p:cNvPr>
          <p:cNvCxnSpPr>
            <a:cxnSpLocks/>
          </p:cNvCxnSpPr>
          <p:nvPr/>
        </p:nvCxnSpPr>
        <p:spPr>
          <a:xfrm flipV="1">
            <a:off x="10092069" y="5805889"/>
            <a:ext cx="956191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CD471-71CF-4433-806D-E1C2F66A12ED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29B42-4891-4AC3-BB04-94B9C10C0129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DB2C6-E910-4205-BC2C-C007F3FC9EB8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561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27E1-9207-4B50-A7A5-59DE469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30" y="288129"/>
            <a:ext cx="6232689" cy="1488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https://en.wikipedia.org/wiki/Relational_database#RDBMS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7FBB-934A-481B-B0A1-AC8EB093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7" y="1915473"/>
            <a:ext cx="5279221" cy="1618824"/>
          </a:xfrm>
          <a:solidFill>
            <a:schemeClr val="bg1"/>
          </a:solidFill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RDBMS</a:t>
            </a:r>
            <a:r>
              <a:rPr lang="en-US" sz="2400" dirty="0">
                <a:solidFill>
                  <a:schemeClr val="tx1"/>
                </a:solidFill>
              </a:rPr>
              <a:t> allows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to form </a:t>
            </a:r>
            <a:r>
              <a:rPr lang="en-US" sz="2400" b="1" i="1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with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between them. You could understand the architecture of a database just by looking at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names.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F286-D92A-4593-B3BA-24AFF55F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92937"/>
            <a:ext cx="4224528" cy="316591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6" descr="Image result for database with grades">
            <a:extLst>
              <a:ext uri="{FF2B5EF4-FFF2-40B4-BE49-F238E27FC236}">
                <a16:creationId xmlns:a16="http://schemas.microsoft.com/office/drawing/2014/main" id="{0FF68081-B1B2-461C-BCCE-BDA46527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20" y="183435"/>
            <a:ext cx="4906913" cy="4391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atabase with grades">
            <a:extLst>
              <a:ext uri="{FF2B5EF4-FFF2-40B4-BE49-F238E27FC236}">
                <a16:creationId xmlns:a16="http://schemas.microsoft.com/office/drawing/2014/main" id="{81CFB39C-025A-43C0-A4BD-33C7896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80" y="4880472"/>
            <a:ext cx="5762953" cy="1872114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E0545A-E82C-4A34-A91D-E250CC0EC6A9}"/>
              </a:ext>
            </a:extLst>
          </p:cNvPr>
          <p:cNvCxnSpPr>
            <a:cxnSpLocks/>
          </p:cNvCxnSpPr>
          <p:nvPr/>
        </p:nvCxnSpPr>
        <p:spPr>
          <a:xfrm flipV="1">
            <a:off x="6187809" y="2952520"/>
            <a:ext cx="0" cy="3139808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8E86C-3A5C-4B62-B78F-FF18798E8682}"/>
              </a:ext>
            </a:extLst>
          </p:cNvPr>
          <p:cNvCxnSpPr/>
          <p:nvPr/>
        </p:nvCxnSpPr>
        <p:spPr>
          <a:xfrm flipV="1">
            <a:off x="6187809" y="2082188"/>
            <a:ext cx="932111" cy="870332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6DFC1E-9397-42C7-97E1-ED7ACEF1B96E}"/>
              </a:ext>
            </a:extLst>
          </p:cNvPr>
          <p:cNvSpPr/>
          <p:nvPr/>
        </p:nvSpPr>
        <p:spPr>
          <a:xfrm>
            <a:off x="7119920" y="1983036"/>
            <a:ext cx="4568975" cy="18728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DC640-CACA-4A35-985C-349341182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92" y="6057656"/>
            <a:ext cx="466790" cy="190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C5A5C4-4585-4BC2-BBA4-B922967B266C}"/>
              </a:ext>
            </a:extLst>
          </p:cNvPr>
          <p:cNvSpPr/>
          <p:nvPr/>
        </p:nvSpPr>
        <p:spPr>
          <a:xfrm>
            <a:off x="6263880" y="6092328"/>
            <a:ext cx="5762943" cy="15585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 – Constraints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A3F47F-F12F-4341-9CA6-C74F159D1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29853"/>
              </p:ext>
            </p:extLst>
          </p:nvPr>
        </p:nvGraphicFramePr>
        <p:xfrm>
          <a:off x="1020983" y="2290219"/>
          <a:ext cx="102681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7194">
                  <a:extLst>
                    <a:ext uri="{9D8B030D-6E8A-4147-A177-3AD203B41FA5}">
                      <a16:colId xmlns:a16="http://schemas.microsoft.com/office/drawing/2014/main" val="3051355572"/>
                    </a:ext>
                  </a:extLst>
                </a:gridCol>
                <a:gridCol w="2365587">
                  <a:extLst>
                    <a:ext uri="{9D8B030D-6E8A-4147-A177-3AD203B41FA5}">
                      <a16:colId xmlns:a16="http://schemas.microsoft.com/office/drawing/2014/main" val="399493339"/>
                    </a:ext>
                  </a:extLst>
                </a:gridCol>
                <a:gridCol w="4475367">
                  <a:extLst>
                    <a:ext uri="{9D8B030D-6E8A-4147-A177-3AD203B41FA5}">
                      <a16:colId xmlns:a16="http://schemas.microsoft.com/office/drawing/2014/main" val="2238086739"/>
                    </a:ext>
                  </a:extLst>
                </a:gridCol>
              </a:tblGrid>
              <a:tr h="69259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Key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Domain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Referential Integrity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05357"/>
                  </a:ext>
                </a:extLst>
              </a:tr>
              <a:tr h="2083223">
                <a:tc>
                  <a:txBody>
                    <a:bodyPr/>
                    <a:lstStyle/>
                    <a:p>
                      <a:pPr algn="l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Keys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must uniquely identify an entity.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can not have NULL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Every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attribute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have a specific range of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refers to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of a different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If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tuple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has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that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exist.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17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37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639-7BDE-44FB-9C13-134F7718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0077" cy="145075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- Keys in Entity Framework</a:t>
            </a:r>
            <a:b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https://docs.microsoft.com/en-us/ef/core/modeling/keys?tabs=data-annotations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9FB0-84B9-45A4-9BF8-14C567820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77368"/>
            <a:ext cx="9955532" cy="238831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key</a:t>
            </a:r>
            <a:r>
              <a:rPr lang="en-US" sz="2400" dirty="0">
                <a:solidFill>
                  <a:schemeClr val="tx1"/>
                </a:solidFill>
              </a:rPr>
              <a:t> serves as a unique identifier for each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instance. Most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b="1" i="1" dirty="0">
                <a:solidFill>
                  <a:schemeClr val="tx1"/>
                </a:solidFill>
              </a:rPr>
              <a:t>EF</a:t>
            </a:r>
            <a:r>
              <a:rPr lang="en-US" sz="2400" dirty="0">
                <a:solidFill>
                  <a:schemeClr val="tx1"/>
                </a:solidFill>
              </a:rPr>
              <a:t> have one </a:t>
            </a:r>
            <a:r>
              <a:rPr lang="en-US" sz="2400" b="1" i="1" dirty="0">
                <a:solidFill>
                  <a:schemeClr val="tx1"/>
                </a:solidFill>
              </a:rPr>
              <a:t>key</a:t>
            </a:r>
            <a:r>
              <a:rPr lang="en-US" sz="2400" dirty="0">
                <a:solidFill>
                  <a:schemeClr val="tx1"/>
                </a:solidFill>
              </a:rPr>
              <a:t> which maps to the concept of a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in relational databases. It is possible for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to have no keys.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can also have additional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 (Alternate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) beyond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 By default, any property named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&lt;type name&gt;Id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will be automatically configured by </a:t>
            </a:r>
            <a:r>
              <a:rPr lang="en-US" sz="2400" b="1" i="1" dirty="0">
                <a:solidFill>
                  <a:schemeClr val="tx1"/>
                </a:solidFill>
              </a:rPr>
              <a:t>EF</a:t>
            </a:r>
            <a:r>
              <a:rPr lang="en-US" sz="2400" dirty="0">
                <a:solidFill>
                  <a:schemeClr val="tx1"/>
                </a:solidFill>
              </a:rPr>
              <a:t>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 of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19DC2-58E8-431B-8FC6-0887CFD62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18" y="3907804"/>
            <a:ext cx="5454687" cy="242567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B8EACD-3C84-4B17-8D5F-DF7CB076143B}"/>
              </a:ext>
            </a:extLst>
          </p:cNvPr>
          <p:cNvSpPr/>
          <p:nvPr/>
        </p:nvSpPr>
        <p:spPr>
          <a:xfrm>
            <a:off x="2911841" y="5072355"/>
            <a:ext cx="28253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You can force configure any single property to be the Primary Key of an entity.</a:t>
            </a:r>
          </a:p>
        </p:txBody>
      </p:sp>
    </p:spTree>
    <p:extLst>
      <p:ext uri="{BB962C8B-B14F-4D97-AF65-F5344CB8AC3E}">
        <p14:creationId xmlns:p14="http://schemas.microsoft.com/office/powerpoint/2010/main" val="277152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EB59-719D-4518-9F96-AD60F6F9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Anomalies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https://www.tutorialspoint.com/dbms/database_normalization.htm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2639-8533-4CB7-A5FD-D50DF83F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86" y="1897381"/>
            <a:ext cx="9886788" cy="4514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If a Database has inconsistent data, it will incur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. A DB with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 can give inconsistent data.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There are three types of anomalies: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Update anomaly </a:t>
            </a:r>
            <a:r>
              <a:rPr lang="en-US" sz="2000" dirty="0">
                <a:solidFill>
                  <a:schemeClr val="tx1"/>
                </a:solidFill>
              </a:rPr>
              <a:t>− If data items are not linked to each other properly, when one data item is updated, a few instances may get updated properly while a few others are left with old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Deletion anomaly </a:t>
            </a:r>
            <a:r>
              <a:rPr lang="en-US" sz="2000" dirty="0">
                <a:solidFill>
                  <a:schemeClr val="tx1"/>
                </a:solidFill>
              </a:rPr>
              <a:t>− When a record is deleted but linked parts of it were left undeleted because of unawareness or when deletion deletes other data unintentionally.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Insertion anomaly </a:t>
            </a:r>
            <a:r>
              <a:rPr lang="en-US" sz="2000" dirty="0">
                <a:solidFill>
                  <a:schemeClr val="tx1"/>
                </a:solidFill>
              </a:rPr>
              <a:t>− When data is inserted into a record that does not exist or cannot be inserted without an unrelated data.</a:t>
            </a:r>
          </a:p>
        </p:txBody>
      </p:sp>
    </p:spTree>
    <p:extLst>
      <p:ext uri="{BB962C8B-B14F-4D97-AF65-F5344CB8AC3E}">
        <p14:creationId xmlns:p14="http://schemas.microsoft.com/office/powerpoint/2010/main" val="207115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68BA-5DA6-44AB-A1AA-14DA150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DataBase</a:t>
            </a:r>
            <a:r>
              <a:rPr lang="en-US" dirty="0">
                <a:solidFill>
                  <a:schemeClr val="tx1"/>
                </a:solidFill>
              </a:rPr>
              <a:t> Platform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E899-9273-449A-9C18-7F0B34C1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72" y="1901371"/>
            <a:ext cx="3115027" cy="448975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many options when it comes to choosing your next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847F-7A06-4424-8EE6-893E719F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28" y="2108201"/>
            <a:ext cx="6408192" cy="410152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833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799" y="-1"/>
            <a:ext cx="8849312" cy="5005365"/>
          </a:xfrm>
        </p:spPr>
        <p:txBody>
          <a:bodyPr anchor="ctr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</a:rPr>
              <a:t>A Relational Database is made up of a collection of </a:t>
            </a:r>
            <a:r>
              <a:rPr lang="en-US" sz="3600" b="1" i="1" dirty="0">
                <a:solidFill>
                  <a:schemeClr val="bg1"/>
                </a:solidFill>
              </a:rPr>
              <a:t>tables</a:t>
            </a:r>
            <a:r>
              <a:rPr lang="en-US" sz="3600" i="1" dirty="0">
                <a:solidFill>
                  <a:schemeClr val="bg1"/>
                </a:solidFill>
              </a:rPr>
              <a:t> that each store a specific set of structured data. 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A table contains a collection of rows (</a:t>
            </a:r>
            <a:r>
              <a:rPr lang="en-US" sz="3600" b="1" i="1" dirty="0">
                <a:solidFill>
                  <a:schemeClr val="bg1"/>
                </a:solidFill>
              </a:rPr>
              <a:t>tuples</a:t>
            </a:r>
            <a:r>
              <a:rPr lang="en-US" sz="3600" i="1" dirty="0">
                <a:solidFill>
                  <a:schemeClr val="bg1"/>
                </a:solidFill>
              </a:rPr>
              <a:t>) and columns (</a:t>
            </a:r>
            <a:r>
              <a:rPr lang="en-US" sz="3600" b="1" i="1" dirty="0">
                <a:solidFill>
                  <a:schemeClr val="bg1"/>
                </a:solidFill>
              </a:rPr>
              <a:t>attributes</a:t>
            </a:r>
            <a:r>
              <a:rPr lang="en-US" sz="3600" i="1" dirty="0">
                <a:solidFill>
                  <a:schemeClr val="bg1"/>
                </a:solidFill>
              </a:rPr>
              <a:t>). Each column in the table stores a certain type of data.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0" y="4953000"/>
            <a:ext cx="12192000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https://docs.microsoft.com/en-us/sql/relational-databases/databases/databases?view=sql-server-ver15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ABC8FB-C496-49D4-97BD-6DCAB587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343238-1923-4D71-92AA-0384AB6A99A4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7222-8E63-455E-AC40-D428571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Instances/Users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https://docs.microsoft.com/en-us/sql/relational-databases/databases/databases?view=sql-server-ver15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3D3E-B000-4198-AA09-33596B0C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05" y="1883886"/>
            <a:ext cx="4137298" cy="4560982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one or more </a:t>
            </a:r>
            <a:r>
              <a:rPr lang="en-US" sz="2800" b="1" i="1" dirty="0">
                <a:solidFill>
                  <a:schemeClr val="tx1"/>
                </a:solidFill>
              </a:rPr>
              <a:t>schemas</a:t>
            </a:r>
            <a:r>
              <a:rPr lang="en-US" sz="2800" dirty="0">
                <a:solidFill>
                  <a:schemeClr val="tx1"/>
                </a:solidFill>
              </a:rPr>
              <a:t> within a database.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Within each </a:t>
            </a:r>
            <a:r>
              <a:rPr lang="en-US" sz="2800" b="1" dirty="0">
                <a:solidFill>
                  <a:schemeClr val="tx1"/>
                </a:solidFill>
              </a:rPr>
              <a:t>schema</a:t>
            </a:r>
            <a:r>
              <a:rPr lang="en-US" sz="2800" dirty="0">
                <a:solidFill>
                  <a:schemeClr val="tx1"/>
                </a:solidFill>
              </a:rPr>
              <a:t> there are database objects such as </a:t>
            </a:r>
            <a:r>
              <a:rPr lang="en-US" sz="2800" b="1" i="1" dirty="0">
                <a:solidFill>
                  <a:schemeClr val="tx1"/>
                </a:solidFill>
              </a:rPr>
              <a:t>tables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b="1" i="1" dirty="0">
                <a:solidFill>
                  <a:schemeClr val="tx1"/>
                </a:solidFill>
              </a:rPr>
              <a:t>views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 </a:t>
            </a:r>
            <a:r>
              <a:rPr lang="en-US" sz="2800" b="1" i="1" dirty="0">
                <a:solidFill>
                  <a:schemeClr val="tx1"/>
                </a:solidFill>
              </a:rPr>
              <a:t>table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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ADCB-2350-4EFC-A56A-F2968D471BA7}"/>
              </a:ext>
            </a:extLst>
          </p:cNvPr>
          <p:cNvSpPr txBox="1"/>
          <p:nvPr/>
        </p:nvSpPr>
        <p:spPr>
          <a:xfrm>
            <a:off x="6306312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9F5B2-512A-4243-AFD1-77C397700A6E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BBEA9F-A32D-4CF6-9E52-2C32B40F7821}"/>
              </a:ext>
            </a:extLst>
          </p:cNvPr>
          <p:cNvSpPr/>
          <p:nvPr/>
        </p:nvSpPr>
        <p:spPr>
          <a:xfrm>
            <a:off x="4553714" y="2842352"/>
            <a:ext cx="7002978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460E6-180D-42C4-9D5A-7FD3B93B883B}"/>
              </a:ext>
            </a:extLst>
          </p:cNvPr>
          <p:cNvCxnSpPr>
            <a:cxnSpLocks/>
          </p:cNvCxnSpPr>
          <p:nvPr/>
        </p:nvCxnSpPr>
        <p:spPr>
          <a:xfrm flipH="1" flipV="1">
            <a:off x="7970021" y="5823313"/>
            <a:ext cx="87222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24B577-C2E3-41A7-AFE5-F9D536AD1AA1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8B088B-4F71-46C9-AE7C-07962A54C377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43E80-5722-4E69-9210-94B5E76B3B53}"/>
              </a:ext>
            </a:extLst>
          </p:cNvPr>
          <p:cNvCxnSpPr>
            <a:cxnSpLocks/>
          </p:cNvCxnSpPr>
          <p:nvPr/>
        </p:nvCxnSpPr>
        <p:spPr>
          <a:xfrm flipV="1">
            <a:off x="10131552" y="5823313"/>
            <a:ext cx="101053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CD4E0-7D85-4370-A48A-7A79C045FEE5}"/>
              </a:ext>
            </a:extLst>
          </p:cNvPr>
          <p:cNvCxnSpPr>
            <a:cxnSpLocks/>
          </p:cNvCxnSpPr>
          <p:nvPr/>
        </p:nvCxnSpPr>
        <p:spPr>
          <a:xfrm flipV="1">
            <a:off x="10607040" y="5805889"/>
            <a:ext cx="44122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B8AD2-6455-43B2-96F6-3DA3EA2A30EC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9B2E4-AC19-4884-AA28-678F1A16DD86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42C05-3DEB-4A64-9446-BE178A6690AD}"/>
              </a:ext>
            </a:extLst>
          </p:cNvPr>
          <p:cNvSpPr txBox="1"/>
          <p:nvPr/>
        </p:nvSpPr>
        <p:spPr>
          <a:xfrm>
            <a:off x="4578388" y="2812510"/>
            <a:ext cx="22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row(Tuple) makes up an 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347E7-2F7A-4633-9FFA-23B2FF996BE2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80A826-7756-40A5-AD87-2FD48103F736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2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04120" cy="145075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DBMS (Database Management System)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6" y="1905919"/>
            <a:ext cx="10884666" cy="1338411"/>
          </a:xfrm>
        </p:spPr>
        <p:txBody>
          <a:bodyPr anchor="ctr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is a collection of facts and figures that can be processed to produce information.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is a collection of data that is related by its characteristics.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Management System (</a:t>
            </a:r>
            <a:r>
              <a:rPr lang="en-US" sz="2400" i="1" dirty="0">
                <a:solidFill>
                  <a:schemeClr val="tx1"/>
                </a:solidFill>
              </a:rPr>
              <a:t>DBMS)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stores data so it’s easy to insert and retrieve.</a:t>
            </a:r>
          </a:p>
        </p:txBody>
      </p:sp>
      <p:pic>
        <p:nvPicPr>
          <p:cNvPr id="29" name="Picture 8" descr="Image result for database with grades">
            <a:extLst>
              <a:ext uri="{FF2B5EF4-FFF2-40B4-BE49-F238E27FC236}">
                <a16:creationId xmlns:a16="http://schemas.microsoft.com/office/drawing/2014/main" id="{263AE82C-B2E2-4698-B555-1C0191AE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3867911" y="3244334"/>
            <a:ext cx="8213786" cy="35082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0420E8-64B2-42FA-8FDA-A79346579570}"/>
              </a:ext>
            </a:extLst>
          </p:cNvPr>
          <p:cNvSpPr/>
          <p:nvPr/>
        </p:nvSpPr>
        <p:spPr>
          <a:xfrm>
            <a:off x="3867911" y="3244334"/>
            <a:ext cx="1879821" cy="3508253"/>
          </a:xfrm>
          <a:prstGeom prst="rect">
            <a:avLst/>
          </a:prstGeom>
          <a:solidFill>
            <a:schemeClr val="accent2">
              <a:alpha val="21000"/>
            </a:schemeClr>
          </a:solidFill>
          <a:ln w="254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FBA02-604F-4EEC-96F6-8D1BDA5B1715}"/>
              </a:ext>
            </a:extLst>
          </p:cNvPr>
          <p:cNvSpPr txBox="1"/>
          <p:nvPr/>
        </p:nvSpPr>
        <p:spPr>
          <a:xfrm>
            <a:off x="1023582" y="5666112"/>
            <a:ext cx="2367604" cy="646331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Primary Key</a:t>
            </a:r>
          </a:p>
          <a:p>
            <a:pPr algn="ctr"/>
            <a:r>
              <a:rPr lang="en-US" dirty="0"/>
              <a:t>*Not a good example!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FE94D-0635-4DA3-ABAC-B6E12C470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1186" y="5989278"/>
            <a:ext cx="4909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0326D-3E23-4AFE-9AE1-66AC965B9021}"/>
              </a:ext>
            </a:extLst>
          </p:cNvPr>
          <p:cNvSpPr/>
          <p:nvPr/>
        </p:nvSpPr>
        <p:spPr>
          <a:xfrm>
            <a:off x="716096" y="3627746"/>
            <a:ext cx="3000644" cy="1955413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anchor="ctr">
            <a:normAutofit fontScale="92500"/>
          </a:bodyPr>
          <a:lstStyle/>
          <a:p>
            <a:pPr algn="ctr"/>
            <a:r>
              <a:rPr lang="en-US" sz="2400" dirty="0"/>
              <a:t>If you have the grades of all students, you can easily extrapolate average grades, highest grades, GPA, etc.</a:t>
            </a:r>
          </a:p>
        </p:txBody>
      </p:sp>
    </p:spTree>
    <p:extLst>
      <p:ext uri="{BB962C8B-B14F-4D97-AF65-F5344CB8AC3E}">
        <p14:creationId xmlns:p14="http://schemas.microsoft.com/office/powerpoint/2010/main" val="1504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8583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RDBMS - Benefits</a:t>
            </a:r>
            <a:br>
              <a:rPr lang="en-US" sz="4000" dirty="0"/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5918"/>
            <a:ext cx="10085832" cy="450589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Relation-based tables</a:t>
            </a:r>
            <a:r>
              <a:rPr lang="en-US" dirty="0">
                <a:solidFill>
                  <a:schemeClr val="tx1"/>
                </a:solidFill>
              </a:rPr>
              <a:t> − A Relational DBMS allows tables to store related data in the form of </a:t>
            </a:r>
            <a:r>
              <a:rPr lang="en-US" b="1" i="1" dirty="0">
                <a:solidFill>
                  <a:schemeClr val="tx1"/>
                </a:solidFill>
              </a:rPr>
              <a:t>entities </a:t>
            </a:r>
            <a:r>
              <a:rPr lang="en-US" dirty="0">
                <a:solidFill>
                  <a:schemeClr val="tx1"/>
                </a:solidFill>
              </a:rPr>
              <a:t>that can be queried and combined.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Separation of the data (the state of an app) and the application</a:t>
            </a:r>
            <a:r>
              <a:rPr lang="en-US" dirty="0">
                <a:solidFill>
                  <a:schemeClr val="tx1"/>
                </a:solidFill>
              </a:rPr>
              <a:t> − A database is logically separated from the data it holds. A database is an </a:t>
            </a:r>
            <a:r>
              <a:rPr lang="en-US" u="sng" dirty="0">
                <a:solidFill>
                  <a:schemeClr val="tx1"/>
                </a:solidFill>
              </a:rPr>
              <a:t>active</a:t>
            </a:r>
            <a:r>
              <a:rPr lang="en-US" dirty="0">
                <a:solidFill>
                  <a:schemeClr val="tx1"/>
                </a:solidFill>
              </a:rPr>
              <a:t> entity, whereas data on which the database works is said to be </a:t>
            </a:r>
            <a:r>
              <a:rPr lang="en-US" u="sng" dirty="0">
                <a:solidFill>
                  <a:schemeClr val="tx1"/>
                </a:solidFill>
              </a:rPr>
              <a:t>passive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Less redundancy</a:t>
            </a:r>
            <a:r>
              <a:rPr lang="en-US" dirty="0">
                <a:solidFill>
                  <a:schemeClr val="tx1"/>
                </a:solidFill>
              </a:rPr>
              <a:t> − DBMS follows rules of </a:t>
            </a:r>
            <a:r>
              <a:rPr lang="en-US" b="1" i="1" dirty="0">
                <a:solidFill>
                  <a:schemeClr val="tx1"/>
                </a:solidFill>
              </a:rPr>
              <a:t>Normalization</a:t>
            </a:r>
            <a:r>
              <a:rPr lang="en-US" dirty="0">
                <a:solidFill>
                  <a:schemeClr val="tx1"/>
                </a:solidFill>
              </a:rPr>
              <a:t>. Normalization splits a relation when any of its attributes has redundancy. 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 − Consistency is achieved where every relation in a database is </a:t>
            </a:r>
            <a:r>
              <a:rPr lang="en-US" b="1" i="1" dirty="0">
                <a:solidFill>
                  <a:schemeClr val="tx1"/>
                </a:solidFill>
              </a:rPr>
              <a:t>persisted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Query Language</a:t>
            </a:r>
            <a:r>
              <a:rPr lang="en-US" dirty="0">
                <a:solidFill>
                  <a:schemeClr val="tx1"/>
                </a:solidFill>
              </a:rPr>
              <a:t> − DBMS (or RDBMS) has a query language (usually </a:t>
            </a:r>
            <a:r>
              <a:rPr lang="en-US" b="1" i="1" dirty="0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), which makes it more efficient to retrieve and manipulate data.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ACID Properties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follows the concepts of </a:t>
            </a:r>
            <a:r>
              <a:rPr lang="en-US" b="1" i="1" dirty="0">
                <a:solidFill>
                  <a:schemeClr val="tx1"/>
                </a:solidFill>
              </a:rPr>
              <a:t>Atomicity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Isolation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i="1" dirty="0">
                <a:solidFill>
                  <a:schemeClr val="tx1"/>
                </a:solidFill>
              </a:rPr>
              <a:t>Durability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Isolation Levels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supports a multi-user environment and applies restrictions on the access and manipulation of data in parallel.</a:t>
            </a:r>
          </a:p>
        </p:txBody>
      </p:sp>
    </p:spTree>
    <p:extLst>
      <p:ext uri="{BB962C8B-B14F-4D97-AF65-F5344CB8AC3E}">
        <p14:creationId xmlns:p14="http://schemas.microsoft.com/office/powerpoint/2010/main" val="8462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Schema Diagram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https://www.tutorialspoint.com/dbms/dbms_data_schemas.htm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5215385" cy="452793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database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is the skeleton structure that represents the logical view of the entire database. It defines how the data is organized and the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among them.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 displays all the </a:t>
            </a:r>
            <a:r>
              <a:rPr lang="en-US" sz="2400" b="1" i="1" dirty="0">
                <a:solidFill>
                  <a:schemeClr val="tx1"/>
                </a:solidFill>
              </a:rPr>
              <a:t>constraints</a:t>
            </a:r>
            <a:r>
              <a:rPr lang="en-US" sz="2400" dirty="0">
                <a:solidFill>
                  <a:schemeClr val="tx1"/>
                </a:solidFill>
              </a:rPr>
              <a:t> that are to be applied on the data.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diagram </a:t>
            </a:r>
            <a:r>
              <a:rPr lang="en-US" sz="2400" dirty="0">
                <a:solidFill>
                  <a:schemeClr val="tx1"/>
                </a:solidFill>
              </a:rPr>
              <a:t>contains a descriptive detail of the database.</a:t>
            </a:r>
          </a:p>
        </p:txBody>
      </p:sp>
      <p:pic>
        <p:nvPicPr>
          <p:cNvPr id="2050" name="Picture 2" descr="Image result for database schema">
            <a:extLst>
              <a:ext uri="{FF2B5EF4-FFF2-40B4-BE49-F238E27FC236}">
                <a16:creationId xmlns:a16="http://schemas.microsoft.com/office/drawing/2014/main" id="{A5FEAB4E-C8CE-4645-B130-74F53D74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34" y="2075818"/>
            <a:ext cx="5260761" cy="4646021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9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Schema Diagram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https://www.tutorialspoint.com/dbms/dbms_data_schemas.htm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4055429" cy="452793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Color means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Solid Shape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Empty Color Outline == NULL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Golden key == PK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Key == PK also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Blue Diamond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Diamond == NOT NULL and is a FK.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07CC-711E-487C-BF65-23C68134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15" y="2047873"/>
            <a:ext cx="6656604" cy="464727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C67D57CC-FEBE-4A87-A846-4EDBFFFE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82202" y="4304273"/>
            <a:ext cx="499956" cy="499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F14B7-B2D8-487B-8770-51C56B5725FB}"/>
              </a:ext>
            </a:extLst>
          </p:cNvPr>
          <p:cNvSpPr/>
          <p:nvPr/>
        </p:nvSpPr>
        <p:spPr>
          <a:xfrm rot="2743138">
            <a:off x="853539" y="3409699"/>
            <a:ext cx="201395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3D19D-EAAE-4ADB-A132-941D0084A9A8}"/>
              </a:ext>
            </a:extLst>
          </p:cNvPr>
          <p:cNvSpPr/>
          <p:nvPr/>
        </p:nvSpPr>
        <p:spPr>
          <a:xfrm rot="2743138">
            <a:off x="831483" y="4963466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7AD3-B88D-426E-8215-32E1BAF8AF7A}"/>
              </a:ext>
            </a:extLst>
          </p:cNvPr>
          <p:cNvSpPr/>
          <p:nvPr/>
        </p:nvSpPr>
        <p:spPr>
          <a:xfrm rot="2743138">
            <a:off x="834521" y="5804637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DB5AB-CE14-4B54-9B77-65952F7908C5}"/>
              </a:ext>
            </a:extLst>
          </p:cNvPr>
          <p:cNvSpPr/>
          <p:nvPr/>
        </p:nvSpPr>
        <p:spPr>
          <a:xfrm rot="2743138">
            <a:off x="502957" y="3409700"/>
            <a:ext cx="201395" cy="203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E52C4-D3A9-4214-85B1-DB056DD634AB}"/>
              </a:ext>
            </a:extLst>
          </p:cNvPr>
          <p:cNvSpPr/>
          <p:nvPr/>
        </p:nvSpPr>
        <p:spPr>
          <a:xfrm rot="2743138">
            <a:off x="885226" y="2521113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5D23D-DA95-497C-87D3-0DEDF0491517}"/>
              </a:ext>
            </a:extLst>
          </p:cNvPr>
          <p:cNvSpPr/>
          <p:nvPr/>
        </p:nvSpPr>
        <p:spPr>
          <a:xfrm rot="2743138">
            <a:off x="534644" y="2521112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E2776-F05E-4F8C-B152-E050BC26D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02435" y="3783968"/>
            <a:ext cx="259490" cy="4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– 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08851"/>
            <a:ext cx="10135539" cy="2530668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the structure of a database.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are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that abstract the data from a </a:t>
            </a:r>
            <a:r>
              <a:rPr lang="en-US" sz="2400" b="1" i="1" dirty="0">
                <a:solidFill>
                  <a:schemeClr val="tx1"/>
                </a:solidFill>
              </a:rPr>
              <a:t>DBMS </a:t>
            </a:r>
            <a:r>
              <a:rPr lang="en-US" sz="2400" dirty="0">
                <a:solidFill>
                  <a:schemeClr val="tx1"/>
                </a:solidFill>
              </a:rPr>
              <a:t>into a more human readable format.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how data is connected to each other and how they are processed and stored inside the database.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b="1" i="1" dirty="0">
                <a:solidFill>
                  <a:schemeClr val="tx1"/>
                </a:solidFill>
              </a:rPr>
              <a:t>Entity-Relationship (ER) Model</a:t>
            </a:r>
            <a:r>
              <a:rPr lang="en-US" sz="2400" dirty="0">
                <a:solidFill>
                  <a:schemeClr val="tx1"/>
                </a:solidFill>
              </a:rPr>
              <a:t> is based on the notion of real-world entities and the relationships between them. An </a:t>
            </a:r>
            <a:r>
              <a:rPr lang="en-US" sz="2400" b="1" i="1" dirty="0">
                <a:solidFill>
                  <a:schemeClr val="tx1"/>
                </a:solidFill>
              </a:rPr>
              <a:t>ER Model</a:t>
            </a:r>
            <a:r>
              <a:rPr lang="en-US" sz="2400" dirty="0">
                <a:solidFill>
                  <a:schemeClr val="tx1"/>
                </a:solidFill>
              </a:rPr>
              <a:t> is used for the </a:t>
            </a:r>
            <a:r>
              <a:rPr lang="en-US" sz="2400" u="sng" dirty="0">
                <a:solidFill>
                  <a:schemeClr val="tx1"/>
                </a:solidFill>
              </a:rPr>
              <a:t>conceptual design</a:t>
            </a:r>
            <a:r>
              <a:rPr lang="en-US" sz="2400" dirty="0">
                <a:solidFill>
                  <a:schemeClr val="tx1"/>
                </a:solidFill>
              </a:rPr>
              <a:t> of a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36" y="4439519"/>
            <a:ext cx="7882128" cy="220313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6417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– 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15" y="1919370"/>
            <a:ext cx="9804280" cy="4466334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 − a real-world thing having properties called </a:t>
            </a:r>
            <a:r>
              <a:rPr lang="en-US" sz="2400" b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 - the details about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Relationship</a:t>
            </a:r>
            <a:r>
              <a:rPr lang="en-US" sz="2400" dirty="0">
                <a:solidFill>
                  <a:schemeClr val="tx1"/>
                </a:solidFill>
              </a:rPr>
              <a:t> − The logical association among entities. Relationships are mapped with entities in various ways.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“Mapping cardinalities” defines the number of associations between two entities.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Mapping cardinalities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one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many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many to 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61" y="4016513"/>
            <a:ext cx="6380056" cy="205493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69649-2B85-4122-BC43-44455990382B}"/>
              </a:ext>
            </a:extLst>
          </p:cNvPr>
          <p:cNvSpPr txBox="1"/>
          <p:nvPr/>
        </p:nvSpPr>
        <p:spPr>
          <a:xfrm>
            <a:off x="4680017" y="4254835"/>
            <a:ext cx="96577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7748-A309-40FE-BA92-6412AFEE3E3B}"/>
              </a:ext>
            </a:extLst>
          </p:cNvPr>
          <p:cNvSpPr txBox="1"/>
          <p:nvPr/>
        </p:nvSpPr>
        <p:spPr>
          <a:xfrm>
            <a:off x="9315034" y="4194602"/>
            <a:ext cx="10663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4BBD1-CBA8-4971-8556-EF01BD9B38CE}"/>
              </a:ext>
            </a:extLst>
          </p:cNvPr>
          <p:cNvSpPr txBox="1"/>
          <p:nvPr/>
        </p:nvSpPr>
        <p:spPr>
          <a:xfrm>
            <a:off x="8717119" y="5032716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School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C6F9-0902-4F52-82F5-50DAA203E590}"/>
              </a:ext>
            </a:extLst>
          </p:cNvPr>
          <p:cNvSpPr txBox="1"/>
          <p:nvPr/>
        </p:nvSpPr>
        <p:spPr>
          <a:xfrm>
            <a:off x="7122112" y="5077135"/>
            <a:ext cx="97326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attends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F3F4C-6172-4B6D-977A-DD82D7333351}"/>
              </a:ext>
            </a:extLst>
          </p:cNvPr>
          <p:cNvSpPr txBox="1"/>
          <p:nvPr/>
        </p:nvSpPr>
        <p:spPr>
          <a:xfrm>
            <a:off x="5452703" y="5089114"/>
            <a:ext cx="1002590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D1539-D350-40DA-8785-B94A3D57F062}"/>
              </a:ext>
            </a:extLst>
          </p:cNvPr>
          <p:cNvSpPr txBox="1"/>
          <p:nvPr/>
        </p:nvSpPr>
        <p:spPr>
          <a:xfrm>
            <a:off x="7805189" y="4214359"/>
            <a:ext cx="1093355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Teachers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66A6-6E72-49A1-B7F5-0EB24A631B56}"/>
              </a:ext>
            </a:extLst>
          </p:cNvPr>
          <p:cNvSpPr txBox="1"/>
          <p:nvPr/>
        </p:nvSpPr>
        <p:spPr>
          <a:xfrm>
            <a:off x="6167601" y="4253304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D05AF-8399-4F15-A8C5-C2CA088D6724}"/>
              </a:ext>
            </a:extLst>
          </p:cNvPr>
          <p:cNvSpPr txBox="1"/>
          <p:nvPr/>
        </p:nvSpPr>
        <p:spPr>
          <a:xfrm>
            <a:off x="4354908" y="5941659"/>
            <a:ext cx="45787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this </a:t>
            </a:r>
            <a:r>
              <a:rPr lang="en-US" b="1" i="1" dirty="0"/>
              <a:t>ER Model </a:t>
            </a:r>
            <a:r>
              <a:rPr lang="en-US" dirty="0"/>
              <a:t>be more </a:t>
            </a:r>
            <a:r>
              <a:rPr lang="en-US" b="1" i="1" dirty="0"/>
              <a:t>normalized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55854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{BC500921-80C8-4ECC-87E5-7142FC3E7599}tf56160789</Template>
  <TotalTime>0</TotalTime>
  <Words>1570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Bookman Old Style</vt:lpstr>
      <vt:lpstr>Calibri</vt:lpstr>
      <vt:lpstr>Franklin Gothic Book</vt:lpstr>
      <vt:lpstr>1_RetrospectVTI</vt:lpstr>
      <vt:lpstr>Relational Database Fundamentals and Anomalies</vt:lpstr>
      <vt:lpstr>A Relational Database is made up of a collection of tables that each store a specific set of structured data.  A table contains a collection of rows (tuples) and columns (attributes). Each column in the table stores a certain type of data.</vt:lpstr>
      <vt:lpstr>Databases – Instances/Users https://docs.microsoft.com/en-us/sql/relational-databases/databases/databases?view=sql-server-ver15</vt:lpstr>
      <vt:lpstr>DBMS (Database Management System) https://www.tutorialspoint.com/dbms/dbms_overview.htm</vt:lpstr>
      <vt:lpstr>RDBMS - Benefits https://www.tutorialspoint.com/dbms/dbms_overview.htm</vt:lpstr>
      <vt:lpstr>Database – Schema Diagram https://www.tutorialspoint.com/dbms/dbms_data_schemas.htm</vt:lpstr>
      <vt:lpstr>Database – Schema Diagram https://www.tutorialspoint.com/dbms/dbms_data_schemas.htm</vt:lpstr>
      <vt:lpstr>Database – Entity-Relationship Models https://www.tutorialspoint.com/dbms/dbms_data_models.htm</vt:lpstr>
      <vt:lpstr>Database – Entity-Relationship Models https://www.tutorialspoint.com/dbms/dbms_data_models.htm</vt:lpstr>
      <vt:lpstr>Database – Relationships https://www.tutorialspoint.com/dbms/er_model_basic_concepts.htm</vt:lpstr>
      <vt:lpstr>Relational Databases – Concepts https://www.tutorialspoint.com/dbms/relational_data_model.htm</vt:lpstr>
      <vt:lpstr>Databases –  Primary and Candidate Keys https://www.tutorialspoint.com/dbms/er_model_basic_concepts.htm https://docs.microsoft.com/en-us/ef/core/modeling/keys?tabs=data-annotations</vt:lpstr>
      <vt:lpstr>Relational Databases https://en.wikipedia.org/wiki/Relational_database#RDBMS</vt:lpstr>
      <vt:lpstr>Relational Databases – Constraints https://www.tutorialspoint.com/dbms/relational_data_model.htm</vt:lpstr>
      <vt:lpstr>Database - Keys in Entity Framework https://docs.microsoft.com/en-us/ef/core/modeling/keys?tabs=data-annotations</vt:lpstr>
      <vt:lpstr>Databases – Anomalies https://www.tutorialspoint.com/dbms/database_normalization.htm</vt:lpstr>
      <vt:lpstr>DataBase Platform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2020-03-14T23:53:43Z</dcterms:created>
  <dcterms:modified xsi:type="dcterms:W3CDTF">2021-12-14T17:20:18Z</dcterms:modified>
</cp:coreProperties>
</file>